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78" r:id="rId2"/>
    <p:sldId id="272" r:id="rId3"/>
    <p:sldId id="27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22C589EE-F026-45AB-85A2-500464A2EE95}">
          <p14:sldIdLst>
            <p14:sldId id="278"/>
            <p14:sldId id="272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58E38-967E-4C5C-971B-96196B83B6D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6FBD63-C104-477C-A512-F23DBBC084D3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 smtClean="0">
              <a:solidFill>
                <a:srgbClr val="235D91"/>
              </a:solidFill>
              <a:latin typeface="Century Gothic (Заголовки)"/>
            </a:rPr>
            <a:t>Санитарно-эпидемиологическое</a:t>
          </a:r>
          <a:r>
            <a:rPr lang="ru-RU" dirty="0" smtClean="0">
              <a:latin typeface="Century Gothic (Заголовки)"/>
            </a:rPr>
            <a:t> </a:t>
          </a:r>
          <a:r>
            <a:rPr lang="ru-RU" dirty="0" smtClean="0">
              <a:solidFill>
                <a:srgbClr val="235D91"/>
              </a:solidFill>
              <a:latin typeface="Century Gothic (Заголовки)"/>
            </a:rPr>
            <a:t>заключение </a:t>
          </a:r>
          <a:endParaRPr lang="ru-RU" dirty="0">
            <a:solidFill>
              <a:srgbClr val="235D91"/>
            </a:solidFill>
            <a:latin typeface="Century Gothic (Заголовки)"/>
          </a:endParaRPr>
        </a:p>
      </dgm:t>
    </dgm:pt>
    <dgm:pt modelId="{C65B7FBA-AFAB-4177-8621-AE7324738F3E}" type="parTrans" cxnId="{15073EBF-6C5E-4A3F-872E-525F3594B178}">
      <dgm:prSet/>
      <dgm:spPr/>
      <dgm:t>
        <a:bodyPr/>
        <a:lstStyle/>
        <a:p>
          <a:endParaRPr lang="ru-RU"/>
        </a:p>
      </dgm:t>
    </dgm:pt>
    <dgm:pt modelId="{E31CEF0D-5690-4145-B941-4D72D78B7EEF}" type="sibTrans" cxnId="{15073EBF-6C5E-4A3F-872E-525F3594B178}">
      <dgm:prSet/>
      <dgm:spPr/>
      <dgm:t>
        <a:bodyPr/>
        <a:lstStyle/>
        <a:p>
          <a:endParaRPr lang="ru-RU"/>
        </a:p>
      </dgm:t>
    </dgm:pt>
    <dgm:pt modelId="{2869287B-713F-4973-90FA-DC73CE8B14A2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 smtClean="0">
              <a:solidFill>
                <a:srgbClr val="235D91"/>
              </a:solidFill>
              <a:latin typeface="Century Gothic (Заголовки)"/>
            </a:rPr>
            <a:t>Проект Зон санитарной охраны </a:t>
          </a:r>
          <a:r>
            <a:rPr lang="ru-RU" dirty="0" err="1" smtClean="0">
              <a:solidFill>
                <a:srgbClr val="235D91"/>
              </a:solidFill>
              <a:latin typeface="Century Gothic (Заголовки)"/>
            </a:rPr>
            <a:t>водоисточника</a:t>
          </a:r>
          <a:endParaRPr lang="ru-RU" dirty="0">
            <a:solidFill>
              <a:srgbClr val="235D91"/>
            </a:solidFill>
            <a:latin typeface="Century Gothic (Заголовки)"/>
          </a:endParaRPr>
        </a:p>
      </dgm:t>
    </dgm:pt>
    <dgm:pt modelId="{EEDA8668-7207-4A29-A314-9DD614F2B98C}" type="parTrans" cxnId="{D4AE0812-043E-4B95-BC45-03BBB929442E}">
      <dgm:prSet/>
      <dgm:spPr/>
      <dgm:t>
        <a:bodyPr/>
        <a:lstStyle/>
        <a:p>
          <a:endParaRPr lang="ru-RU"/>
        </a:p>
      </dgm:t>
    </dgm:pt>
    <dgm:pt modelId="{FF988E35-AC15-415C-AE8A-489F1A2D03A1}" type="sibTrans" cxnId="{D4AE0812-043E-4B95-BC45-03BBB929442E}">
      <dgm:prSet/>
      <dgm:spPr/>
      <dgm:t>
        <a:bodyPr/>
        <a:lstStyle/>
        <a:p>
          <a:endParaRPr lang="ru-RU"/>
        </a:p>
      </dgm:t>
    </dgm:pt>
    <dgm:pt modelId="{31F6A496-D397-48DB-95C2-C266AC001213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 smtClean="0">
              <a:solidFill>
                <a:srgbClr val="235D91"/>
              </a:solidFill>
              <a:latin typeface="Century Gothic (Заголовки)"/>
            </a:rPr>
            <a:t>СЭЗ на проект ЗСО</a:t>
          </a:r>
          <a:endParaRPr lang="ru-RU" dirty="0">
            <a:solidFill>
              <a:srgbClr val="235D91"/>
            </a:solidFill>
            <a:latin typeface="Century Gothic (Заголовки)"/>
          </a:endParaRPr>
        </a:p>
      </dgm:t>
    </dgm:pt>
    <dgm:pt modelId="{4F6F01CA-039B-4162-8A63-6F6DB5F0892E}" type="parTrans" cxnId="{4DA9E56B-79F8-47F3-B4CB-6CB1DA4B1527}">
      <dgm:prSet/>
      <dgm:spPr/>
      <dgm:t>
        <a:bodyPr/>
        <a:lstStyle/>
        <a:p>
          <a:endParaRPr lang="ru-RU"/>
        </a:p>
      </dgm:t>
    </dgm:pt>
    <dgm:pt modelId="{ED8302CE-B980-4280-ADF0-EF81161A60B6}" type="sibTrans" cxnId="{4DA9E56B-79F8-47F3-B4CB-6CB1DA4B1527}">
      <dgm:prSet/>
      <dgm:spPr/>
      <dgm:t>
        <a:bodyPr/>
        <a:lstStyle/>
        <a:p>
          <a:endParaRPr lang="ru-RU"/>
        </a:p>
      </dgm:t>
    </dgm:pt>
    <dgm:pt modelId="{1C48899D-3C18-41E1-B52B-D75C3333AD27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 smtClean="0">
              <a:solidFill>
                <a:srgbClr val="235D91"/>
              </a:solidFill>
              <a:latin typeface="Century Gothic (Заголовки)"/>
            </a:rPr>
            <a:t>СЭЗ на деятельность </a:t>
          </a:r>
          <a:endParaRPr lang="ru-RU" dirty="0">
            <a:solidFill>
              <a:srgbClr val="235D91"/>
            </a:solidFill>
            <a:latin typeface="Century Gothic (Заголовки)"/>
          </a:endParaRPr>
        </a:p>
      </dgm:t>
    </dgm:pt>
    <dgm:pt modelId="{EEB421EA-219B-4528-916C-061C8CEA33A5}" type="parTrans" cxnId="{54653A5D-7304-441D-92F0-EC5834F31823}">
      <dgm:prSet/>
      <dgm:spPr/>
      <dgm:t>
        <a:bodyPr/>
        <a:lstStyle/>
        <a:p>
          <a:endParaRPr lang="ru-RU"/>
        </a:p>
      </dgm:t>
    </dgm:pt>
    <dgm:pt modelId="{294E3289-1C7F-4DCC-A552-42743C8B4964}" type="sibTrans" cxnId="{54653A5D-7304-441D-92F0-EC5834F31823}">
      <dgm:prSet/>
      <dgm:spPr/>
      <dgm:t>
        <a:bodyPr/>
        <a:lstStyle/>
        <a:p>
          <a:endParaRPr lang="ru-RU"/>
        </a:p>
      </dgm:t>
    </dgm:pt>
    <dgm:pt modelId="{844BEFD0-8068-438A-93EE-BAB49B6858AA}" type="pres">
      <dgm:prSet presAssocID="{88758E38-967E-4C5C-971B-96196B83B6D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15BD3-3D50-40AB-96CE-A0C055F97703}" type="pres">
      <dgm:prSet presAssocID="{B86FBD63-C104-477C-A512-F23DBBC084D3}" presName="root1" presStyleCnt="0"/>
      <dgm:spPr/>
    </dgm:pt>
    <dgm:pt modelId="{87D70582-DFD8-483E-8686-6E20640332A4}" type="pres">
      <dgm:prSet presAssocID="{B86FBD63-C104-477C-A512-F23DBBC084D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32C5A5-F27D-4829-8A5D-6480B92ACBF2}" type="pres">
      <dgm:prSet presAssocID="{B86FBD63-C104-477C-A512-F23DBBC084D3}" presName="level2hierChild" presStyleCnt="0"/>
      <dgm:spPr/>
    </dgm:pt>
    <dgm:pt modelId="{D0853E96-7E37-4778-85CF-CBD917149BD5}" type="pres">
      <dgm:prSet presAssocID="{EEDA8668-7207-4A29-A314-9DD614F2B98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F2F1089-210D-4A67-B2D0-65ACB02C5C20}" type="pres">
      <dgm:prSet presAssocID="{EEDA8668-7207-4A29-A314-9DD614F2B98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2C5418D-BE69-4CF5-A6FC-E0BA35AC2C04}" type="pres">
      <dgm:prSet presAssocID="{2869287B-713F-4973-90FA-DC73CE8B14A2}" presName="root2" presStyleCnt="0"/>
      <dgm:spPr/>
    </dgm:pt>
    <dgm:pt modelId="{3A980125-D51A-43FC-992B-8C48061AE396}" type="pres">
      <dgm:prSet presAssocID="{2869287B-713F-4973-90FA-DC73CE8B14A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4E3D3C-7C11-4E9C-9FFD-D0EE9DCAF2B8}" type="pres">
      <dgm:prSet presAssocID="{2869287B-713F-4973-90FA-DC73CE8B14A2}" presName="level3hierChild" presStyleCnt="0"/>
      <dgm:spPr/>
    </dgm:pt>
    <dgm:pt modelId="{59E4D554-4504-433A-9EFE-0EA5E177D2DC}" type="pres">
      <dgm:prSet presAssocID="{4F6F01CA-039B-4162-8A63-6F6DB5F0892E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1CE8E9D-23B5-400F-A64B-402C8EE9A734}" type="pres">
      <dgm:prSet presAssocID="{4F6F01CA-039B-4162-8A63-6F6DB5F0892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C31D251-9B4E-4973-994C-CAAD79483927}" type="pres">
      <dgm:prSet presAssocID="{31F6A496-D397-48DB-95C2-C266AC001213}" presName="root2" presStyleCnt="0"/>
      <dgm:spPr/>
    </dgm:pt>
    <dgm:pt modelId="{4A7EC1A4-8188-480C-9667-E6C53C3FE8B7}" type="pres">
      <dgm:prSet presAssocID="{31F6A496-D397-48DB-95C2-C266AC00121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22E84E-247D-43A1-8569-3C17D00C3520}" type="pres">
      <dgm:prSet presAssocID="{31F6A496-D397-48DB-95C2-C266AC001213}" presName="level3hierChild" presStyleCnt="0"/>
      <dgm:spPr/>
    </dgm:pt>
    <dgm:pt modelId="{875E0EF9-9F40-4712-82E5-4E8F60D77E68}" type="pres">
      <dgm:prSet presAssocID="{EEB421EA-219B-4528-916C-061C8CEA33A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49031B6-98A9-4D54-80FA-BC2D68D2D86B}" type="pres">
      <dgm:prSet presAssocID="{EEB421EA-219B-4528-916C-061C8CEA33A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42D724D-0097-4576-8870-AB149EA1EB40}" type="pres">
      <dgm:prSet presAssocID="{1C48899D-3C18-41E1-B52B-D75C3333AD27}" presName="root2" presStyleCnt="0"/>
      <dgm:spPr/>
    </dgm:pt>
    <dgm:pt modelId="{5A8D4A4C-07AE-4760-89E1-7C2622B530F1}" type="pres">
      <dgm:prSet presAssocID="{1C48899D-3C18-41E1-B52B-D75C3333AD2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87E5E2-A2EF-412A-8068-C1868F6C1461}" type="pres">
      <dgm:prSet presAssocID="{1C48899D-3C18-41E1-B52B-D75C3333AD27}" presName="level3hierChild" presStyleCnt="0"/>
      <dgm:spPr/>
    </dgm:pt>
  </dgm:ptLst>
  <dgm:cxnLst>
    <dgm:cxn modelId="{35D11338-9A3F-4397-B8B7-FB47E7408A49}" type="presOf" srcId="{EEDA8668-7207-4A29-A314-9DD614F2B98C}" destId="{9F2F1089-210D-4A67-B2D0-65ACB02C5C20}" srcOrd="1" destOrd="0" presId="urn:microsoft.com/office/officeart/2008/layout/HorizontalMultiLevelHierarchy"/>
    <dgm:cxn modelId="{D3B9247B-4628-4540-A9C8-4D70A6A01C18}" type="presOf" srcId="{2869287B-713F-4973-90FA-DC73CE8B14A2}" destId="{3A980125-D51A-43FC-992B-8C48061AE396}" srcOrd="0" destOrd="0" presId="urn:microsoft.com/office/officeart/2008/layout/HorizontalMultiLevelHierarchy"/>
    <dgm:cxn modelId="{D2087CE2-5616-445D-9C8F-D520515EDB64}" type="presOf" srcId="{EEB421EA-219B-4528-916C-061C8CEA33A5}" destId="{E49031B6-98A9-4D54-80FA-BC2D68D2D86B}" srcOrd="1" destOrd="0" presId="urn:microsoft.com/office/officeart/2008/layout/HorizontalMultiLevelHierarchy"/>
    <dgm:cxn modelId="{4DA9E56B-79F8-47F3-B4CB-6CB1DA4B1527}" srcId="{B86FBD63-C104-477C-A512-F23DBBC084D3}" destId="{31F6A496-D397-48DB-95C2-C266AC001213}" srcOrd="1" destOrd="0" parTransId="{4F6F01CA-039B-4162-8A63-6F6DB5F0892E}" sibTransId="{ED8302CE-B980-4280-ADF0-EF81161A60B6}"/>
    <dgm:cxn modelId="{54653A5D-7304-441D-92F0-EC5834F31823}" srcId="{B86FBD63-C104-477C-A512-F23DBBC084D3}" destId="{1C48899D-3C18-41E1-B52B-D75C3333AD27}" srcOrd="2" destOrd="0" parTransId="{EEB421EA-219B-4528-916C-061C8CEA33A5}" sibTransId="{294E3289-1C7F-4DCC-A552-42743C8B4964}"/>
    <dgm:cxn modelId="{FA9C41E3-FE35-4D95-A16E-BF0214340E73}" type="presOf" srcId="{4F6F01CA-039B-4162-8A63-6F6DB5F0892E}" destId="{59E4D554-4504-433A-9EFE-0EA5E177D2DC}" srcOrd="0" destOrd="0" presId="urn:microsoft.com/office/officeart/2008/layout/HorizontalMultiLevelHierarchy"/>
    <dgm:cxn modelId="{15073EBF-6C5E-4A3F-872E-525F3594B178}" srcId="{88758E38-967E-4C5C-971B-96196B83B6DF}" destId="{B86FBD63-C104-477C-A512-F23DBBC084D3}" srcOrd="0" destOrd="0" parTransId="{C65B7FBA-AFAB-4177-8621-AE7324738F3E}" sibTransId="{E31CEF0D-5690-4145-B941-4D72D78B7EEF}"/>
    <dgm:cxn modelId="{7427FB2F-0F57-4CB2-A65C-87DA15E61390}" type="presOf" srcId="{4F6F01CA-039B-4162-8A63-6F6DB5F0892E}" destId="{D1CE8E9D-23B5-400F-A64B-402C8EE9A734}" srcOrd="1" destOrd="0" presId="urn:microsoft.com/office/officeart/2008/layout/HorizontalMultiLevelHierarchy"/>
    <dgm:cxn modelId="{156D42BF-1BEA-41C4-A63C-5D1E3243EAA1}" type="presOf" srcId="{1C48899D-3C18-41E1-B52B-D75C3333AD27}" destId="{5A8D4A4C-07AE-4760-89E1-7C2622B530F1}" srcOrd="0" destOrd="0" presId="urn:microsoft.com/office/officeart/2008/layout/HorizontalMultiLevelHierarchy"/>
    <dgm:cxn modelId="{3AC3ACE6-A99E-4114-9F19-3495AF6B6732}" type="presOf" srcId="{88758E38-967E-4C5C-971B-96196B83B6DF}" destId="{844BEFD0-8068-438A-93EE-BAB49B6858AA}" srcOrd="0" destOrd="0" presId="urn:microsoft.com/office/officeart/2008/layout/HorizontalMultiLevelHierarchy"/>
    <dgm:cxn modelId="{18087275-B0D0-4E83-B976-DA3078F66899}" type="presOf" srcId="{EEB421EA-219B-4528-916C-061C8CEA33A5}" destId="{875E0EF9-9F40-4712-82E5-4E8F60D77E68}" srcOrd="0" destOrd="0" presId="urn:microsoft.com/office/officeart/2008/layout/HorizontalMultiLevelHierarchy"/>
    <dgm:cxn modelId="{EE596162-3603-4535-A86D-A829181F3994}" type="presOf" srcId="{31F6A496-D397-48DB-95C2-C266AC001213}" destId="{4A7EC1A4-8188-480C-9667-E6C53C3FE8B7}" srcOrd="0" destOrd="0" presId="urn:microsoft.com/office/officeart/2008/layout/HorizontalMultiLevelHierarchy"/>
    <dgm:cxn modelId="{D4AE0812-043E-4B95-BC45-03BBB929442E}" srcId="{B86FBD63-C104-477C-A512-F23DBBC084D3}" destId="{2869287B-713F-4973-90FA-DC73CE8B14A2}" srcOrd="0" destOrd="0" parTransId="{EEDA8668-7207-4A29-A314-9DD614F2B98C}" sibTransId="{FF988E35-AC15-415C-AE8A-489F1A2D03A1}"/>
    <dgm:cxn modelId="{35F83687-664A-4C0B-9B4D-F1080AE82001}" type="presOf" srcId="{EEDA8668-7207-4A29-A314-9DD614F2B98C}" destId="{D0853E96-7E37-4778-85CF-CBD917149BD5}" srcOrd="0" destOrd="0" presId="urn:microsoft.com/office/officeart/2008/layout/HorizontalMultiLevelHierarchy"/>
    <dgm:cxn modelId="{2841E09F-B019-41A9-815A-85A95C95E9FC}" type="presOf" srcId="{B86FBD63-C104-477C-A512-F23DBBC084D3}" destId="{87D70582-DFD8-483E-8686-6E20640332A4}" srcOrd="0" destOrd="0" presId="urn:microsoft.com/office/officeart/2008/layout/HorizontalMultiLevelHierarchy"/>
    <dgm:cxn modelId="{B3745655-E110-4F6C-8208-F4DDC98F0E7D}" type="presParOf" srcId="{844BEFD0-8068-438A-93EE-BAB49B6858AA}" destId="{25F15BD3-3D50-40AB-96CE-A0C055F97703}" srcOrd="0" destOrd="0" presId="urn:microsoft.com/office/officeart/2008/layout/HorizontalMultiLevelHierarchy"/>
    <dgm:cxn modelId="{3B886B0E-DAE3-44FE-9D77-BE64D8480195}" type="presParOf" srcId="{25F15BD3-3D50-40AB-96CE-A0C055F97703}" destId="{87D70582-DFD8-483E-8686-6E20640332A4}" srcOrd="0" destOrd="0" presId="urn:microsoft.com/office/officeart/2008/layout/HorizontalMultiLevelHierarchy"/>
    <dgm:cxn modelId="{074E3353-0993-4A74-958D-F22C65589B0E}" type="presParOf" srcId="{25F15BD3-3D50-40AB-96CE-A0C055F97703}" destId="{A532C5A5-F27D-4829-8A5D-6480B92ACBF2}" srcOrd="1" destOrd="0" presId="urn:microsoft.com/office/officeart/2008/layout/HorizontalMultiLevelHierarchy"/>
    <dgm:cxn modelId="{466E937E-11F3-4E19-B4A0-6DDC92DEB2E1}" type="presParOf" srcId="{A532C5A5-F27D-4829-8A5D-6480B92ACBF2}" destId="{D0853E96-7E37-4778-85CF-CBD917149BD5}" srcOrd="0" destOrd="0" presId="urn:microsoft.com/office/officeart/2008/layout/HorizontalMultiLevelHierarchy"/>
    <dgm:cxn modelId="{67782AC0-5887-4618-B2AF-A54E6FCAD6DF}" type="presParOf" srcId="{D0853E96-7E37-4778-85CF-CBD917149BD5}" destId="{9F2F1089-210D-4A67-B2D0-65ACB02C5C20}" srcOrd="0" destOrd="0" presId="urn:microsoft.com/office/officeart/2008/layout/HorizontalMultiLevelHierarchy"/>
    <dgm:cxn modelId="{0AE00725-5E0F-46DA-BBE5-6908D6E418CD}" type="presParOf" srcId="{A532C5A5-F27D-4829-8A5D-6480B92ACBF2}" destId="{32C5418D-BE69-4CF5-A6FC-E0BA35AC2C04}" srcOrd="1" destOrd="0" presId="urn:microsoft.com/office/officeart/2008/layout/HorizontalMultiLevelHierarchy"/>
    <dgm:cxn modelId="{38A40BD2-DB6B-47A4-9726-7255E3A9057A}" type="presParOf" srcId="{32C5418D-BE69-4CF5-A6FC-E0BA35AC2C04}" destId="{3A980125-D51A-43FC-992B-8C48061AE396}" srcOrd="0" destOrd="0" presId="urn:microsoft.com/office/officeart/2008/layout/HorizontalMultiLevelHierarchy"/>
    <dgm:cxn modelId="{AB235B89-0A22-452D-91D2-EA48AF40B356}" type="presParOf" srcId="{32C5418D-BE69-4CF5-A6FC-E0BA35AC2C04}" destId="{534E3D3C-7C11-4E9C-9FFD-D0EE9DCAF2B8}" srcOrd="1" destOrd="0" presId="urn:microsoft.com/office/officeart/2008/layout/HorizontalMultiLevelHierarchy"/>
    <dgm:cxn modelId="{62F2958D-F2EC-4EBE-BAD9-E9A539BDAD75}" type="presParOf" srcId="{A532C5A5-F27D-4829-8A5D-6480B92ACBF2}" destId="{59E4D554-4504-433A-9EFE-0EA5E177D2DC}" srcOrd="2" destOrd="0" presId="urn:microsoft.com/office/officeart/2008/layout/HorizontalMultiLevelHierarchy"/>
    <dgm:cxn modelId="{DB7A7CB9-CE14-4EC0-B990-D55A0E83D2C2}" type="presParOf" srcId="{59E4D554-4504-433A-9EFE-0EA5E177D2DC}" destId="{D1CE8E9D-23B5-400F-A64B-402C8EE9A734}" srcOrd="0" destOrd="0" presId="urn:microsoft.com/office/officeart/2008/layout/HorizontalMultiLevelHierarchy"/>
    <dgm:cxn modelId="{82E1B110-93B6-42C1-8646-AC2D862A83A3}" type="presParOf" srcId="{A532C5A5-F27D-4829-8A5D-6480B92ACBF2}" destId="{1C31D251-9B4E-4973-994C-CAAD79483927}" srcOrd="3" destOrd="0" presId="urn:microsoft.com/office/officeart/2008/layout/HorizontalMultiLevelHierarchy"/>
    <dgm:cxn modelId="{350D078B-DCA9-4181-ACF6-249C038C2626}" type="presParOf" srcId="{1C31D251-9B4E-4973-994C-CAAD79483927}" destId="{4A7EC1A4-8188-480C-9667-E6C53C3FE8B7}" srcOrd="0" destOrd="0" presId="urn:microsoft.com/office/officeart/2008/layout/HorizontalMultiLevelHierarchy"/>
    <dgm:cxn modelId="{BDC07613-490D-4B50-BF15-F1DACDAC680B}" type="presParOf" srcId="{1C31D251-9B4E-4973-994C-CAAD79483927}" destId="{BB22E84E-247D-43A1-8569-3C17D00C3520}" srcOrd="1" destOrd="0" presId="urn:microsoft.com/office/officeart/2008/layout/HorizontalMultiLevelHierarchy"/>
    <dgm:cxn modelId="{51F3D1A6-904F-4F89-B773-530E55C11DF8}" type="presParOf" srcId="{A532C5A5-F27D-4829-8A5D-6480B92ACBF2}" destId="{875E0EF9-9F40-4712-82E5-4E8F60D77E68}" srcOrd="4" destOrd="0" presId="urn:microsoft.com/office/officeart/2008/layout/HorizontalMultiLevelHierarchy"/>
    <dgm:cxn modelId="{1E2E0E83-3CAD-4D5E-98A3-963CAF0140D4}" type="presParOf" srcId="{875E0EF9-9F40-4712-82E5-4E8F60D77E68}" destId="{E49031B6-98A9-4D54-80FA-BC2D68D2D86B}" srcOrd="0" destOrd="0" presId="urn:microsoft.com/office/officeart/2008/layout/HorizontalMultiLevelHierarchy"/>
    <dgm:cxn modelId="{CFCA6EF3-297B-4482-9969-F969A43DED19}" type="presParOf" srcId="{A532C5A5-F27D-4829-8A5D-6480B92ACBF2}" destId="{442D724D-0097-4576-8870-AB149EA1EB40}" srcOrd="5" destOrd="0" presId="urn:microsoft.com/office/officeart/2008/layout/HorizontalMultiLevelHierarchy"/>
    <dgm:cxn modelId="{6DC21B38-4947-4D7F-BDF2-9FFB20A595E1}" type="presParOf" srcId="{442D724D-0097-4576-8870-AB149EA1EB40}" destId="{5A8D4A4C-07AE-4760-89E1-7C2622B530F1}" srcOrd="0" destOrd="0" presId="urn:microsoft.com/office/officeart/2008/layout/HorizontalMultiLevelHierarchy"/>
    <dgm:cxn modelId="{2FBB658D-11DC-4C7F-94A1-606DF3189DF9}" type="presParOf" srcId="{442D724D-0097-4576-8870-AB149EA1EB40}" destId="{9387E5E2-A2EF-412A-8068-C1868F6C14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E0EF9-9F40-4712-82E5-4E8F60D77E68}">
      <dsp:nvSpPr>
        <dsp:cNvPr id="0" name=""/>
        <dsp:cNvSpPr/>
      </dsp:nvSpPr>
      <dsp:spPr>
        <a:xfrm>
          <a:off x="900914" y="2916324"/>
          <a:ext cx="589962" cy="1124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981" y="0"/>
              </a:lnTo>
              <a:lnTo>
                <a:pt x="294981" y="1124166"/>
              </a:lnTo>
              <a:lnTo>
                <a:pt x="589962" y="11241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64156" y="3446667"/>
        <a:ext cx="63478" cy="63478"/>
      </dsp:txXfrm>
    </dsp:sp>
    <dsp:sp modelId="{59E4D554-4504-433A-9EFE-0EA5E177D2DC}">
      <dsp:nvSpPr>
        <dsp:cNvPr id="0" name=""/>
        <dsp:cNvSpPr/>
      </dsp:nvSpPr>
      <dsp:spPr>
        <a:xfrm>
          <a:off x="900914" y="2870604"/>
          <a:ext cx="5899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996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81147" y="2901574"/>
        <a:ext cx="29498" cy="29498"/>
      </dsp:txXfrm>
    </dsp:sp>
    <dsp:sp modelId="{D0853E96-7E37-4778-85CF-CBD917149BD5}">
      <dsp:nvSpPr>
        <dsp:cNvPr id="0" name=""/>
        <dsp:cNvSpPr/>
      </dsp:nvSpPr>
      <dsp:spPr>
        <a:xfrm>
          <a:off x="900914" y="1792157"/>
          <a:ext cx="589962" cy="1124166"/>
        </a:xfrm>
        <a:custGeom>
          <a:avLst/>
          <a:gdLst/>
          <a:ahLst/>
          <a:cxnLst/>
          <a:rect l="0" t="0" r="0" b="0"/>
          <a:pathLst>
            <a:path>
              <a:moveTo>
                <a:pt x="0" y="1124166"/>
              </a:moveTo>
              <a:lnTo>
                <a:pt x="294981" y="1124166"/>
              </a:lnTo>
              <a:lnTo>
                <a:pt x="294981" y="0"/>
              </a:lnTo>
              <a:lnTo>
                <a:pt x="58996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64156" y="2322501"/>
        <a:ext cx="63478" cy="63478"/>
      </dsp:txXfrm>
    </dsp:sp>
    <dsp:sp modelId="{87D70582-DFD8-483E-8686-6E20640332A4}">
      <dsp:nvSpPr>
        <dsp:cNvPr id="0" name=""/>
        <dsp:cNvSpPr/>
      </dsp:nvSpPr>
      <dsp:spPr>
        <a:xfrm rot="16200000">
          <a:off x="-1915416" y="2466657"/>
          <a:ext cx="4733330" cy="89933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35D91"/>
              </a:solidFill>
              <a:latin typeface="Century Gothic (Заголовки)"/>
            </a:rPr>
            <a:t>Санитарно-эпидемиологическое</a:t>
          </a:r>
          <a:r>
            <a:rPr lang="ru-RU" sz="2400" kern="1200" dirty="0" smtClean="0">
              <a:latin typeface="Century Gothic (Заголовки)"/>
            </a:rPr>
            <a:t> </a:t>
          </a:r>
          <a:r>
            <a:rPr lang="ru-RU" sz="2400" kern="1200" dirty="0" smtClean="0">
              <a:solidFill>
                <a:srgbClr val="235D91"/>
              </a:solidFill>
              <a:latin typeface="Century Gothic (Заголовки)"/>
            </a:rPr>
            <a:t>заключение </a:t>
          </a:r>
          <a:endParaRPr lang="ru-RU" sz="2400" kern="1200" dirty="0">
            <a:solidFill>
              <a:srgbClr val="235D91"/>
            </a:solidFill>
            <a:latin typeface="Century Gothic (Заголовки)"/>
          </a:endParaRPr>
        </a:p>
      </dsp:txBody>
      <dsp:txXfrm>
        <a:off x="-1915416" y="2466657"/>
        <a:ext cx="4733330" cy="899332"/>
      </dsp:txXfrm>
    </dsp:sp>
    <dsp:sp modelId="{3A980125-D51A-43FC-992B-8C48061AE396}">
      <dsp:nvSpPr>
        <dsp:cNvPr id="0" name=""/>
        <dsp:cNvSpPr/>
      </dsp:nvSpPr>
      <dsp:spPr>
        <a:xfrm>
          <a:off x="1490877" y="1342491"/>
          <a:ext cx="2949811" cy="89933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35D91"/>
              </a:solidFill>
              <a:latin typeface="Century Gothic (Заголовки)"/>
            </a:rPr>
            <a:t>Проект Зон санитарной охраны </a:t>
          </a:r>
          <a:r>
            <a:rPr lang="ru-RU" sz="2200" kern="1200" dirty="0" err="1" smtClean="0">
              <a:solidFill>
                <a:srgbClr val="235D91"/>
              </a:solidFill>
              <a:latin typeface="Century Gothic (Заголовки)"/>
            </a:rPr>
            <a:t>водоисточника</a:t>
          </a:r>
          <a:endParaRPr lang="ru-RU" sz="2200" kern="1200" dirty="0">
            <a:solidFill>
              <a:srgbClr val="235D91"/>
            </a:solidFill>
            <a:latin typeface="Century Gothic (Заголовки)"/>
          </a:endParaRPr>
        </a:p>
      </dsp:txBody>
      <dsp:txXfrm>
        <a:off x="1490877" y="1342491"/>
        <a:ext cx="2949811" cy="899332"/>
      </dsp:txXfrm>
    </dsp:sp>
    <dsp:sp modelId="{4A7EC1A4-8188-480C-9667-E6C53C3FE8B7}">
      <dsp:nvSpPr>
        <dsp:cNvPr id="0" name=""/>
        <dsp:cNvSpPr/>
      </dsp:nvSpPr>
      <dsp:spPr>
        <a:xfrm>
          <a:off x="1490877" y="2466657"/>
          <a:ext cx="2949811" cy="89933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35D91"/>
              </a:solidFill>
              <a:latin typeface="Century Gothic (Заголовки)"/>
            </a:rPr>
            <a:t>СЭЗ на проект ЗСО</a:t>
          </a:r>
          <a:endParaRPr lang="ru-RU" sz="2200" kern="1200" dirty="0">
            <a:solidFill>
              <a:srgbClr val="235D91"/>
            </a:solidFill>
            <a:latin typeface="Century Gothic (Заголовки)"/>
          </a:endParaRPr>
        </a:p>
      </dsp:txBody>
      <dsp:txXfrm>
        <a:off x="1490877" y="2466657"/>
        <a:ext cx="2949811" cy="899332"/>
      </dsp:txXfrm>
    </dsp:sp>
    <dsp:sp modelId="{5A8D4A4C-07AE-4760-89E1-7C2622B530F1}">
      <dsp:nvSpPr>
        <dsp:cNvPr id="0" name=""/>
        <dsp:cNvSpPr/>
      </dsp:nvSpPr>
      <dsp:spPr>
        <a:xfrm>
          <a:off x="1490877" y="3590823"/>
          <a:ext cx="2949811" cy="89933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35D91"/>
              </a:solidFill>
              <a:latin typeface="Century Gothic (Заголовки)"/>
            </a:rPr>
            <a:t>СЭЗ на деятельность </a:t>
          </a:r>
          <a:endParaRPr lang="ru-RU" sz="2200" kern="1200" dirty="0">
            <a:solidFill>
              <a:srgbClr val="235D91"/>
            </a:solidFill>
            <a:latin typeface="Century Gothic (Заголовки)"/>
          </a:endParaRPr>
        </a:p>
      </dsp:txBody>
      <dsp:txXfrm>
        <a:off x="1490877" y="3590823"/>
        <a:ext cx="2949811" cy="89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F67BD-10E6-4196-9946-6A08DE1815D4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C5C2B-C88D-44F4-B648-3BF92A3CD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C2B-C88D-44F4-B648-3BF92A3CDB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5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8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1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5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0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0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77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6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7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8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3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6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83"/>
          <a:stretch/>
        </p:blipFill>
        <p:spPr>
          <a:xfrm>
            <a:off x="7871178" y="0"/>
            <a:ext cx="43208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468" y="847182"/>
            <a:ext cx="6400992" cy="504056"/>
          </a:xfrm>
        </p:spPr>
        <p:txBody>
          <a:bodyPr>
            <a:normAutofit fontScale="90000"/>
          </a:bodyPr>
          <a:lstStyle/>
          <a:p>
            <a:pPr marL="182880"/>
            <a:r>
              <a:rPr lang="ru-RU" sz="1600" dirty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ФЕДЕРАЛЬНОЕ БЮДЖЕТНОЕ УЧРЕЖДЕНИЕ ЗДРАВООХРАНЕНИЯ «ЦЕНТР ГИГИЕНЫ И ЭПИДЕМИОЛОГИИ В ТЮМЕНСКОЙ ОБЛАСТИ»</a:t>
            </a:r>
            <a:endParaRPr lang="ru-RU" sz="1600" dirty="0">
              <a:solidFill>
                <a:schemeClr val="bg1"/>
              </a:solidFill>
              <a:latin typeface="Century Gothic (Заголовки)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9712" y="4149080"/>
            <a:ext cx="3606268" cy="1224136"/>
          </a:xfrm>
          <a:solidFill>
            <a:srgbClr val="235D91">
              <a:alpha val="0"/>
            </a:srgbClr>
          </a:solidFill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Century Gothic (Заголовки)"/>
              </a:rPr>
              <a:t>Очистка воды на промышленном производстве </a:t>
            </a:r>
            <a:endParaRPr lang="ru-RU" sz="3000" dirty="0">
              <a:solidFill>
                <a:schemeClr val="bg1"/>
              </a:solidFill>
              <a:latin typeface="Century Gothic (Заголовки)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548680"/>
            <a:ext cx="820900" cy="94022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231904" y="623731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err="1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г.Тюмень</a:t>
            </a:r>
            <a:r>
              <a:rPr lang="ru-RU" sz="1000" dirty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, 2024 год</a:t>
            </a: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2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014" y="332656"/>
            <a:ext cx="8280920" cy="720080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Century Gothic (Заголовки)"/>
                <a:cs typeface="Times New Roman" pitchFamily="18" charset="0"/>
              </a:rPr>
              <a:t>Нормативные документы </a:t>
            </a:r>
            <a:endParaRPr lang="ru-RU" sz="2400" dirty="0">
              <a:solidFill>
                <a:schemeClr val="bg1"/>
              </a:solidFill>
              <a:latin typeface="Century Gothic (Заголовки)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1" y="1063484"/>
            <a:ext cx="8823927" cy="5472608"/>
          </a:xfrm>
        </p:spPr>
        <p:txBody>
          <a:bodyPr>
            <a:normAutofit fontScale="40000" lnSpcReduction="20000"/>
          </a:bodyPr>
          <a:lstStyle/>
          <a:p>
            <a:pPr marL="361950" indent="444500">
              <a:lnSpc>
                <a:spcPct val="120000"/>
              </a:lnSpc>
            </a:pP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СанПиН 1.2.3685-21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«Гигиенические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обитания».</a:t>
            </a:r>
          </a:p>
          <a:p>
            <a:pPr marL="361950" indent="444500">
              <a:lnSpc>
                <a:spcPct val="120000"/>
              </a:lnSpc>
            </a:pPr>
            <a:endParaRPr lang="ru-RU" sz="2900" dirty="0">
              <a:solidFill>
                <a:schemeClr val="bg1"/>
              </a:solidFill>
              <a:latin typeface="Century Gothic (Заголовки)"/>
            </a:endParaRPr>
          </a:p>
          <a:p>
            <a:pPr marL="361950" indent="444500">
              <a:lnSpc>
                <a:spcPct val="120000"/>
              </a:lnSpc>
            </a:pP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СанПиН 2.1.3684-21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«Санитарно-эпидемиологические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требования к содержанию территорий городских и сельских поселений, к водным объектам, питьевой воде и питьевому водоснабжению, атмосферному воздуху, почвам, жилым помещениям, эксплуатации производственных, общественных помещений, организации и проведению санитарно-противоэпидемических (профилактических)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мероприятий».</a:t>
            </a:r>
          </a:p>
          <a:p>
            <a:pPr marL="361950" indent="444500">
              <a:lnSpc>
                <a:spcPct val="120000"/>
              </a:lnSpc>
            </a:pPr>
            <a:endParaRPr lang="en-US" sz="2900" dirty="0">
              <a:solidFill>
                <a:schemeClr val="bg1"/>
              </a:solidFill>
              <a:latin typeface="Century Gothic (Заголовки)"/>
            </a:endParaRPr>
          </a:p>
          <a:p>
            <a:pPr marL="361950" indent="444500">
              <a:lnSpc>
                <a:spcPct val="120000"/>
              </a:lnSpc>
            </a:pP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СанПиН 2.1.4.1110-02.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«Питьевая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вода и водоснабжение населенных мест. Зоны санитарной охраны источников водоснабжения и водопроводов питьевого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назначения».</a:t>
            </a:r>
          </a:p>
          <a:p>
            <a:pPr marL="361950" indent="444500">
              <a:lnSpc>
                <a:spcPct val="120000"/>
              </a:lnSpc>
            </a:pPr>
            <a:endParaRPr lang="ru-RU" sz="2900" dirty="0">
              <a:solidFill>
                <a:schemeClr val="bg1"/>
              </a:solidFill>
              <a:latin typeface="Century Gothic (Заголовки)"/>
            </a:endParaRPr>
          </a:p>
          <a:p>
            <a:pPr marL="361950" indent="444500">
              <a:lnSpc>
                <a:spcPct val="120000"/>
              </a:lnSpc>
            </a:pP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СанПиН 2.2.1/2.1.1.1200-03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«Санитарно-защитные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зоны и санитарная классификация предприятий, сооружений и иных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объектов»</a:t>
            </a:r>
          </a:p>
          <a:p>
            <a:pPr marL="361950" indent="444500">
              <a:lnSpc>
                <a:spcPct val="120000"/>
              </a:lnSpc>
            </a:pPr>
            <a:endParaRPr lang="ru-RU" sz="2900" dirty="0">
              <a:solidFill>
                <a:schemeClr val="bg1"/>
              </a:solidFill>
              <a:latin typeface="Century Gothic (Заголовки)"/>
            </a:endParaRPr>
          </a:p>
          <a:p>
            <a:pPr marL="361950" indent="444500">
              <a:lnSpc>
                <a:spcPct val="120000"/>
              </a:lnSpc>
            </a:pP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«МР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2.1.0246-21. 2.1. Коммунальная гигиена. Методические рекомендации по обеспечению санитарно-эпидемиологических требований к содержанию территорий городских и сельских поселений, к водным объектам, питьевой воде и питьевому водоснабжению, атмосферному воздуху, почвам, жилым помещениям, эксплуатации производственных, общественных помещений, организации и проведению санитарно-противоэпидемических (профилактических) мероприятий. Методические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рекомендации»</a:t>
            </a:r>
          </a:p>
          <a:p>
            <a:pPr marL="361950" indent="444500">
              <a:lnSpc>
                <a:spcPct val="120000"/>
              </a:lnSpc>
            </a:pPr>
            <a:endParaRPr lang="ru-RU" sz="2900" dirty="0">
              <a:solidFill>
                <a:schemeClr val="bg1"/>
              </a:solidFill>
              <a:latin typeface="Century Gothic (Заголовки)"/>
            </a:endParaRPr>
          </a:p>
          <a:p>
            <a:pPr marL="361950" indent="444500">
              <a:lnSpc>
                <a:spcPct val="120000"/>
              </a:lnSpc>
            </a:pP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«ГОСТ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31952-2012. Межгосударственный стандарт. Устройства водоочистные. Общие требования к эффективности и методы ее </a:t>
            </a:r>
            <a:r>
              <a:rPr lang="ru-RU" sz="2900" dirty="0">
                <a:solidFill>
                  <a:schemeClr val="bg1"/>
                </a:solidFill>
                <a:latin typeface="Century Gothic (Заголовки)"/>
              </a:rPr>
              <a:t>определения»</a:t>
            </a:r>
            <a:endParaRPr lang="ru-RU" sz="2900" dirty="0">
              <a:solidFill>
                <a:schemeClr val="bg1"/>
              </a:solidFill>
              <a:latin typeface="Century Gothic (Заголовки)"/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0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184" y="345954"/>
            <a:ext cx="4486721" cy="1368546"/>
          </a:xfrm>
        </p:spPr>
        <p:txBody>
          <a:bodyPr/>
          <a:lstStyle/>
          <a:p>
            <a:r>
              <a:rPr lang="ru-RU" sz="1800" dirty="0">
                <a:solidFill>
                  <a:srgbClr val="235D91"/>
                </a:solidFill>
                <a:latin typeface="Century Gothic (Заголовки)"/>
              </a:rPr>
              <a:t>В целях использования водного объекта для питьевого и хозяйственно-питьевого водоснабжения необходимо получить санитарно-эпидемиологическое заключение.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931191"/>
              </p:ext>
            </p:extLst>
          </p:nvPr>
        </p:nvGraphicFramePr>
        <p:xfrm>
          <a:off x="6118226" y="188640"/>
          <a:ext cx="4442271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811" y="1728845"/>
            <a:ext cx="4471042" cy="4536504"/>
          </a:xfrm>
        </p:spPr>
        <p:txBody>
          <a:bodyPr>
            <a:normAutofit fontScale="47500" lnSpcReduction="20000"/>
          </a:bodyPr>
          <a:lstStyle/>
          <a:p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- Документы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, обосновывающие право пользования зданиями, строениями, сооружениями, помещениями, земельным участком, водным объектом (градостроительный план земельного участка, договор на водопользование поверхностного источника и (или): лицензия на пользование недрами для подземного водозабора; договор аренды земельного участка и участка с акваторией источника; свидетельство о праве собственности/праве оперативного управления и др.), необходимыми для использования водного объекта в целях питьевого и хозяйственно-бытового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водоснабжения;</a:t>
            </a:r>
            <a:endParaRPr lang="ru-RU" sz="2300" dirty="0">
              <a:solidFill>
                <a:srgbClr val="235D91"/>
              </a:solidFill>
              <a:latin typeface="Century Gothic (Заголовки)"/>
            </a:endParaRPr>
          </a:p>
          <a:p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- Санитарно-эпидемиологическое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заключение и проект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ЗСО;</a:t>
            </a:r>
          </a:p>
          <a:p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-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Сведения (сертификаты, декларации, свидетельства о государственной регистрации продукции, санитарно-эпидемиологические заключения) по обоснованию безопасности для человека материалов, реагентов и оборудования, используемых для водоочистки и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водоподготовки;</a:t>
            </a:r>
            <a:endParaRPr lang="ru-RU" sz="2300" dirty="0">
              <a:solidFill>
                <a:srgbClr val="235D91"/>
              </a:solidFill>
              <a:latin typeface="Century Gothic (Заголовки)"/>
            </a:endParaRPr>
          </a:p>
          <a:p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- Программа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производственного контроля, утверждённая руководителем организации. В случае, если предприятие является </a:t>
            </a:r>
            <a:r>
              <a:rPr lang="ru-RU" sz="2300" dirty="0" err="1">
                <a:solidFill>
                  <a:srgbClr val="235D91"/>
                </a:solidFill>
                <a:latin typeface="Century Gothic (Заголовки)"/>
              </a:rPr>
              <a:t>ресурсоснабжающим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 питьевой водой, необходимо согласование программы производственного контроля с Управлением </a:t>
            </a:r>
            <a:r>
              <a:rPr lang="ru-RU" sz="2300" dirty="0" err="1">
                <a:solidFill>
                  <a:srgbClr val="235D91"/>
                </a:solidFill>
                <a:latin typeface="Century Gothic (Заголовки)"/>
              </a:rPr>
              <a:t>Роспотребнадзора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 по Тюменской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области;</a:t>
            </a:r>
            <a:endParaRPr lang="ru-RU" sz="2300" dirty="0">
              <a:solidFill>
                <a:srgbClr val="235D91"/>
              </a:solidFill>
              <a:latin typeface="Century Gothic (Заголовки)"/>
            </a:endParaRPr>
          </a:p>
          <a:p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- Протоколы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лабораторных исследований, выполненные лабораторией, аккредитованной в национальной системе аккредитации, в рамках исполнения программы производственного контроля за последний календарный год;</a:t>
            </a:r>
          </a:p>
          <a:p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- Согласованная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с Управлением </a:t>
            </a:r>
            <a:r>
              <a:rPr lang="ru-RU" sz="2300" dirty="0" err="1">
                <a:solidFill>
                  <a:srgbClr val="235D91"/>
                </a:solidFill>
                <a:latin typeface="Century Gothic (Заголовки)"/>
              </a:rPr>
              <a:t>Роспотребнадзора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 по Тюменской области программа мероприятий по приведению качества воды в соответствие с гигиеническими требованиями (в случае, если предприятие является </a:t>
            </a:r>
            <a:r>
              <a:rPr lang="ru-RU" sz="2300" dirty="0" err="1">
                <a:solidFill>
                  <a:srgbClr val="235D91"/>
                </a:solidFill>
                <a:latin typeface="Century Gothic (Заголовки)"/>
              </a:rPr>
              <a:t>ресурсоснабжающией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 организацией).</a:t>
            </a:r>
          </a:p>
          <a:p>
            <a:endParaRPr lang="ru-RU" dirty="0">
              <a:solidFill>
                <a:srgbClr val="235D91"/>
              </a:solidFill>
            </a:endParaRPr>
          </a:p>
          <a:p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4953052" y="6251004"/>
            <a:ext cx="5734135" cy="836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>
                <a:solidFill>
                  <a:srgbClr val="235D91"/>
                </a:solidFill>
              </a:rPr>
              <a:t>Подробную информацию об услугах можно узнать по телефону 8(3452)567990, доб. 30</a:t>
            </a:r>
            <a:r>
              <a:rPr lang="en-US" dirty="0">
                <a:solidFill>
                  <a:srgbClr val="235D91"/>
                </a:solidFill>
              </a:rPr>
              <a:t>22</a:t>
            </a:r>
            <a:r>
              <a:rPr lang="ru-RU" dirty="0">
                <a:solidFill>
                  <a:srgbClr val="235D91"/>
                </a:solidFill>
              </a:rPr>
              <a:t>, 3023,3028,,3813,3814,3824,3823,3815, либо по электронной почте: zav_dogovor@fguz-tyumen.ru. ogpitaniya@fguz-tyumen.ru </a:t>
            </a:r>
          </a:p>
          <a:p>
            <a:r>
              <a:rPr lang="ru-RU" dirty="0">
                <a:solidFill>
                  <a:srgbClr val="235D91"/>
                </a:solidFill>
              </a:rPr>
              <a:t> </a:t>
            </a:r>
            <a:endParaRPr lang="ru-RU" dirty="0">
              <a:solidFill>
                <a:srgbClr val="235D9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17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</TotalTime>
  <Words>461</Words>
  <Application>Microsoft Office PowerPoint</Application>
  <PresentationFormat>Широкоэкранный</PresentationFormat>
  <Paragraphs>31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 (Заголовки)</vt:lpstr>
      <vt:lpstr>Georgia</vt:lpstr>
      <vt:lpstr>Times New Roman</vt:lpstr>
      <vt:lpstr>Тема Office</vt:lpstr>
      <vt:lpstr>ФЕДЕРАЛЬНОЕ БЮДЖЕТНОЕ УЧРЕЖДЕНИЕ ЗДРАВООХРАНЕНИЯ «ЦЕНТР ГИГИЕНЫ И ЭПИДЕМИОЛОГИИ В ТЮМЕНСКОЙ ОБЛАСТИ»</vt:lpstr>
      <vt:lpstr>Нормативные документы </vt:lpstr>
      <vt:lpstr>В целях использования водного объекта для питьевого и хозяйственно-питьевого водоснабжения необходимо получить санитарно-эпидемиологическое заключение.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Очистка воды на промышленном производстве</dc:title>
  <dc:creator>Liza</dc:creator>
  <cp:lastModifiedBy>Веретина Инна Валерьевна</cp:lastModifiedBy>
  <cp:revision>69</cp:revision>
  <dcterms:created xsi:type="dcterms:W3CDTF">2024-03-20T17:38:25Z</dcterms:created>
  <dcterms:modified xsi:type="dcterms:W3CDTF">2024-04-10T11:56:46Z</dcterms:modified>
</cp:coreProperties>
</file>